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theme/theme2.xml" ContentType="application/vnd.openxmlformats-officedocument.theme+xml"/>
  <Override PartName="/ppt/media/image2.jpeg" ContentType="image/jpe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9144000" cy="6858000"/>
  <p:notesSz cx="6858000" cy="9144000"/>
  <p:defaultTextStyle>
    <a:lvl1pPr>
      <a:defRPr>
        <a:latin typeface="Arial"/>
        <a:ea typeface="Arial"/>
        <a:cs typeface="Arial"/>
        <a:sym typeface="Arial"/>
      </a:defRPr>
    </a:lvl1pPr>
    <a:lvl2pPr indent="457200">
      <a:defRPr>
        <a:latin typeface="Arial"/>
        <a:ea typeface="Arial"/>
        <a:cs typeface="Arial"/>
        <a:sym typeface="Arial"/>
      </a:defRPr>
    </a:lvl2pPr>
    <a:lvl3pPr indent="914400">
      <a:defRPr>
        <a:latin typeface="Arial"/>
        <a:ea typeface="Arial"/>
        <a:cs typeface="Arial"/>
        <a:sym typeface="Arial"/>
      </a:defRPr>
    </a:lvl3pPr>
    <a:lvl4pPr indent="1371600">
      <a:defRPr>
        <a:latin typeface="Arial"/>
        <a:ea typeface="Arial"/>
        <a:cs typeface="Arial"/>
        <a:sym typeface="Arial"/>
      </a:defRPr>
    </a:lvl4pPr>
    <a:lvl5pPr indent="1828800">
      <a:defRPr>
        <a:latin typeface="Arial"/>
        <a:ea typeface="Arial"/>
        <a:cs typeface="Arial"/>
        <a:sym typeface="Arial"/>
      </a:defRPr>
    </a:lvl5pPr>
    <a:lvl6pPr>
      <a:defRPr>
        <a:latin typeface="Arial"/>
        <a:ea typeface="Arial"/>
        <a:cs typeface="Arial"/>
        <a:sym typeface="Arial"/>
      </a:defRPr>
    </a:lvl6pPr>
    <a:lvl7pPr>
      <a:defRPr>
        <a:latin typeface="Arial"/>
        <a:ea typeface="Arial"/>
        <a:cs typeface="Arial"/>
        <a:sym typeface="Arial"/>
      </a:defRPr>
    </a:lvl7pPr>
    <a:lvl8pPr>
      <a:defRPr>
        <a:latin typeface="Arial"/>
        <a:ea typeface="Arial"/>
        <a:cs typeface="Arial"/>
        <a:sym typeface="Arial"/>
      </a:defRPr>
    </a:lvl8pPr>
    <a:lvl9pPr>
      <a:defRPr>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F3F4"/>
          </a:solidFill>
        </a:fill>
      </a:tcStyle>
    </a:wholeTbl>
    <a:band2H>
      <a:tcTxStyle b="def" i="def"/>
      <a:tcStyle>
        <a:tcBdr/>
        <a:fill>
          <a:solidFill>
            <a:srgbClr val="F3F9FA"/>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b="def" i="def"/>
      <a:tcStyle>
        <a:tcBdr/>
        <a:fill>
          <a:solidFill>
            <a:srgbClr val="E7E7ED"/>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BE0E3"/>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BBE0E3"/>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7"/>
          <p:cNvSpPr/>
          <p:nvPr>
            <p:ph type="sldImg"/>
          </p:nvPr>
        </p:nvSpPr>
        <p:spPr>
          <a:xfrm>
            <a:off x="1143000" y="685800"/>
            <a:ext cx="4572000" cy="3429000"/>
          </a:xfrm>
          <a:prstGeom prst="rect">
            <a:avLst/>
          </a:prstGeom>
        </p:spPr>
        <p:txBody>
          <a:bodyPr/>
          <a:lstStyle/>
          <a:p>
            <a:pPr lvl="0"/>
          </a:p>
        </p:txBody>
      </p:sp>
      <p:sp>
        <p:nvSpPr>
          <p:cNvPr id="8" name="Shape 8"/>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1.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2.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3.xml.rels><?xml version="1.0" encoding="UTF-8" standalone="yes"?><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4.xml.rels><?xml version="1.0" encoding="UTF-8" standalone="yes"?><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 name="Shape 18"/>
          <p:cNvSpPr/>
          <p:nvPr>
            <p:ph type="sldImg"/>
          </p:nvPr>
        </p:nvSpPr>
        <p:spPr>
          <a:prstGeom prst="rect">
            <a:avLst/>
          </a:prstGeom>
        </p:spPr>
        <p:txBody>
          <a:bodyPr/>
          <a:lstStyle/>
          <a:p>
            <a:pPr lvl="0"/>
          </a:p>
        </p:txBody>
      </p:sp>
      <p:sp>
        <p:nvSpPr>
          <p:cNvPr id="19" name="Shape 19"/>
          <p:cNvSpPr/>
          <p:nvPr>
            <p:ph type="body" sz="quarter" idx="1"/>
          </p:nvPr>
        </p:nvSpPr>
        <p:spPr>
          <a:prstGeom prst="rect">
            <a:avLst/>
          </a:prstGeom>
        </p:spPr>
        <p:txBody>
          <a:bodyPr/>
          <a:lstStyle/>
          <a:p>
            <a:pPr lvl="0" defTabSz="914400">
              <a:lnSpc>
                <a:spcPct val="100000"/>
              </a:lnSpc>
              <a:spcBef>
                <a:spcPts val="400"/>
              </a:spcBef>
              <a:defRPr sz="1800"/>
            </a:pPr>
            <a:r>
              <a:rPr sz="1200">
                <a:latin typeface="Arial"/>
                <a:ea typeface="Arial"/>
                <a:cs typeface="Arial"/>
                <a:sym typeface="Arial"/>
              </a:rPr>
              <a:t>Teachers:  This PPT is intended to guide a class discussion.  In the notes areas there are additional items to discuss and sample answers to the questions.</a:t>
            </a:r>
            <a:endParaRPr sz="1200">
              <a:latin typeface="Arial"/>
              <a:ea typeface="Arial"/>
              <a:cs typeface="Arial"/>
              <a:sym typeface="Arial"/>
            </a:endParaRPr>
          </a:p>
          <a:p>
            <a:pPr lvl="0" defTabSz="914400">
              <a:lnSpc>
                <a:spcPct val="100000"/>
              </a:lnSpc>
              <a:spcBef>
                <a:spcPts val="400"/>
              </a:spcBef>
              <a:defRPr sz="1800"/>
            </a:pPr>
            <a:r>
              <a:rPr sz="1200">
                <a:latin typeface="Arial"/>
                <a:ea typeface="Arial"/>
                <a:cs typeface="Arial"/>
                <a:sym typeface="Arial"/>
              </a:rPr>
              <a:t>This is the most common interview question asked by employers.  Be prepared with a simple answer that does not sound rehearsed.  Highlight work related items that relate to the position you are interviewing for unless the interviewer specifically asks for other details.  Start with prior experiences and work up to the present.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sldImg"/>
          </p:nvPr>
        </p:nvSpPr>
        <p:spPr>
          <a:prstGeom prst="rect">
            <a:avLst/>
          </a:prstGeom>
        </p:spPr>
        <p:txBody>
          <a:bodyPr/>
          <a:lstStyle/>
          <a:p>
            <a:pPr lvl="0"/>
          </a:p>
        </p:txBody>
      </p:sp>
      <p:sp>
        <p:nvSpPr>
          <p:cNvPr id="66" name="Shape 66"/>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This is a trap question. Think real hard but fail to come up with anything that irritates you.  A short statement that you seem to get along with folks is great.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sldImg"/>
          </p:nvPr>
        </p:nvSpPr>
        <p:spPr>
          <a:prstGeom prst="rect">
            <a:avLst/>
          </a:prstGeom>
        </p:spPr>
        <p:txBody>
          <a:bodyPr/>
          <a:lstStyle/>
          <a:p>
            <a:pPr lvl="0"/>
          </a:p>
        </p:txBody>
      </p:sp>
      <p:sp>
        <p:nvSpPr>
          <p:cNvPr id="71" name="Shape 71"/>
          <p:cNvSpPr/>
          <p:nvPr>
            <p:ph type="body" sz="quarter" idx="1"/>
          </p:nvPr>
        </p:nvSpPr>
        <p:spPr>
          <a:prstGeom prst="rect">
            <a:avLst/>
          </a:prstGeom>
        </p:spPr>
        <p:txBody>
          <a:bodyPr/>
          <a:lstStyle/>
          <a:p>
            <a:pPr lvl="0" defTabSz="914400">
              <a:lnSpc>
                <a:spcPct val="100000"/>
              </a:lnSpc>
              <a:spcBef>
                <a:spcPts val="400"/>
              </a:spcBef>
              <a:defRPr sz="1800"/>
            </a:pPr>
            <a:r>
              <a:rPr sz="1200">
                <a:latin typeface="Arial"/>
                <a:ea typeface="Arial"/>
                <a:cs typeface="Arial"/>
                <a:sym typeface="Arial"/>
              </a:rPr>
              <a:t>Numerous answers are good, just stay positive. A few good examples:</a:t>
            </a:r>
            <a:endParaRPr sz="1200">
              <a:latin typeface="Arial"/>
              <a:ea typeface="Arial"/>
              <a:cs typeface="Arial"/>
              <a:sym typeface="Arial"/>
            </a:endParaRPr>
          </a:p>
          <a:p>
            <a:pPr lvl="0" defTabSz="914400">
              <a:lnSpc>
                <a:spcPct val="100000"/>
              </a:lnSpc>
              <a:spcBef>
                <a:spcPts val="400"/>
              </a:spcBef>
              <a:defRPr sz="1800"/>
            </a:pPr>
            <a:r>
              <a:rPr sz="1200">
                <a:latin typeface="Arial"/>
                <a:ea typeface="Arial"/>
                <a:cs typeface="Arial"/>
                <a:sym typeface="Arial"/>
              </a:rPr>
              <a:t>Your ability to prioritize, your problem-solving skills, your ability to work under pressure, your ability to focus on projects, your leadership skills, your positive attitude, etc.</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ph type="sldImg"/>
          </p:nvPr>
        </p:nvSpPr>
        <p:spPr>
          <a:prstGeom prst="rect">
            <a:avLst/>
          </a:prstGeom>
        </p:spPr>
        <p:txBody>
          <a:bodyPr/>
          <a:lstStyle/>
          <a:p>
            <a:pPr lvl="0"/>
          </a:p>
        </p:txBody>
      </p:sp>
      <p:sp>
        <p:nvSpPr>
          <p:cNvPr id="76" name="Shape 76"/>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Stay away from a specific job. You cannot win. If you say the job you are contending for is it, you strain credibility. If you say another job is it, you plant the suspicion that you will be dissatisfied with this position if hired. The best is to stay genetic and say something like: A job where I love the work, like the people, can contribute and can't wait to get to work.</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ph type="sldImg"/>
          </p:nvPr>
        </p:nvSpPr>
        <p:spPr>
          <a:prstGeom prst="rect">
            <a:avLst/>
          </a:prstGeom>
        </p:spPr>
        <p:txBody>
          <a:bodyPr/>
          <a:lstStyle/>
          <a:p>
            <a:pPr lvl="0"/>
          </a:p>
        </p:txBody>
      </p:sp>
      <p:sp>
        <p:nvSpPr>
          <p:cNvPr id="81" name="Shape 81"/>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Give several reasons and include skills, experience and interest.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ph type="sldImg"/>
          </p:nvPr>
        </p:nvSpPr>
        <p:spPr>
          <a:prstGeom prst="rect">
            <a:avLst/>
          </a:prstGeom>
        </p:spPr>
        <p:txBody>
          <a:bodyPr/>
          <a:lstStyle/>
          <a:p>
            <a:pPr lvl="0"/>
          </a:p>
        </p:txBody>
      </p:sp>
      <p:sp>
        <p:nvSpPr>
          <p:cNvPr id="86" name="Shape 86"/>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Always have some questions prepared. Some suggestions are, “How soon will I be able to be productive?” and “What type of projects will I be able to work on when I am hired?”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 name="Shape 25"/>
          <p:cNvSpPr/>
          <p:nvPr>
            <p:ph type="sldImg"/>
          </p:nvPr>
        </p:nvSpPr>
        <p:spPr>
          <a:prstGeom prst="rect">
            <a:avLst/>
          </a:prstGeom>
        </p:spPr>
        <p:txBody>
          <a:bodyPr/>
          <a:lstStyle/>
          <a:p>
            <a:pPr lvl="0"/>
          </a:p>
        </p:txBody>
      </p:sp>
      <p:sp>
        <p:nvSpPr>
          <p:cNvPr id="26" name="Shape 26"/>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Click the picture to see a link to a video on how to answer “Tell me about yourself.”</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 name="Shape 30"/>
          <p:cNvSpPr/>
          <p:nvPr>
            <p:ph type="sldImg"/>
          </p:nvPr>
        </p:nvSpPr>
        <p:spPr>
          <a:prstGeom prst="rect">
            <a:avLst/>
          </a:prstGeom>
        </p:spPr>
        <p:txBody>
          <a:bodyPr/>
          <a:lstStyle/>
          <a:p>
            <a:pPr lvl="0"/>
          </a:p>
        </p:txBody>
      </p:sp>
      <p:sp>
        <p:nvSpPr>
          <p:cNvPr id="31" name="Shape 31"/>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Focus on the positive!!!  No matter what the circumstances were that lead to you leaving your last job, never discuss major problems with prior supervisors or management.  Do not speak ill of prior co-workers.  Talk about leaving for positive reasons that look forward, such as an opportunity or a chance to pursue other dreams.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sldImg"/>
          </p:nvPr>
        </p:nvSpPr>
        <p:spPr>
          <a:prstGeom prst="rect">
            <a:avLst/>
          </a:prstGeom>
        </p:spPr>
        <p:txBody>
          <a:bodyPr/>
          <a:lstStyle/>
          <a:p>
            <a:pPr lvl="0"/>
          </a:p>
        </p:txBody>
      </p:sp>
      <p:sp>
        <p:nvSpPr>
          <p:cNvPr id="36" name="Shape 36"/>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Speak about specifics that relate to the position you are applying for. If you do not have specific experience, get as close as you can.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sldImg"/>
          </p:nvPr>
        </p:nvSpPr>
        <p:spPr>
          <a:prstGeom prst="rect">
            <a:avLst/>
          </a:prstGeom>
        </p:spPr>
        <p:txBody>
          <a:bodyPr/>
          <a:lstStyle/>
          <a:p>
            <a:pPr lvl="0"/>
          </a:p>
        </p:txBody>
      </p:sp>
      <p:sp>
        <p:nvSpPr>
          <p:cNvPr id="41" name="Shape 41"/>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You should always answer yes and briefly explain why. A good explanation is that you have set goals, and you have met some and are on track to achieve the others.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Shape 45"/>
          <p:cNvSpPr/>
          <p:nvPr>
            <p:ph type="sldImg"/>
          </p:nvPr>
        </p:nvSpPr>
        <p:spPr>
          <a:prstGeom prst="rect">
            <a:avLst/>
          </a:prstGeom>
        </p:spPr>
        <p:txBody>
          <a:bodyPr/>
          <a:lstStyle/>
          <a:p>
            <a:pPr lvl="0"/>
          </a:p>
        </p:txBody>
      </p:sp>
      <p:sp>
        <p:nvSpPr>
          <p:cNvPr id="46" name="Shape 46"/>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A loaded question. A nasty little game that you will probably lose if you answer first. So, do not answer it. Instead, say something like, That's a tough question. Can you tell me the range for this position? In most cases, the interviewer, taken off guard, will tell you. If not, say that it can depend on the details of the job. Then give a wide range.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sldImg"/>
          </p:nvPr>
        </p:nvSpPr>
        <p:spPr>
          <a:prstGeom prst="rect">
            <a:avLst/>
          </a:prstGeom>
        </p:spPr>
        <p:txBody>
          <a:bodyPr/>
          <a:lstStyle/>
          <a:p>
            <a:pPr lvl="0"/>
          </a:p>
        </p:txBody>
      </p:sp>
      <p:sp>
        <p:nvSpPr>
          <p:cNvPr id="51" name="Shape 51"/>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You are, of course, a team player. Be sure to have examples ready. Focus your examples on the point of working for the team, rather than just for yourself.  Keep a team attitude.  Do not brag, just say it in a matter-of-fact tone. This is a key point.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sldImg"/>
          </p:nvPr>
        </p:nvSpPr>
        <p:spPr>
          <a:prstGeom prst="rect">
            <a:avLst/>
          </a:prstGeom>
        </p:spPr>
        <p:txBody>
          <a:bodyPr/>
          <a:lstStyle/>
          <a:p>
            <a:pPr lvl="0"/>
          </a:p>
        </p:txBody>
      </p:sp>
      <p:sp>
        <p:nvSpPr>
          <p:cNvPr id="56" name="Shape 56"/>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It is best to leave the door open on this question.  Do not be specific.  Something like this should work: “I'd like it to be a long time.” Or, “As long as we both feel I'm doing a good job.”</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sldImg"/>
          </p:nvPr>
        </p:nvSpPr>
        <p:spPr>
          <a:prstGeom prst="rect">
            <a:avLst/>
          </a:prstGeom>
        </p:spPr>
        <p:txBody>
          <a:bodyPr/>
          <a:lstStyle/>
          <a:p>
            <a:pPr lvl="0"/>
          </a:p>
        </p:txBody>
      </p:sp>
      <p:sp>
        <p:nvSpPr>
          <p:cNvPr id="61" name="Shape 61"/>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If the answer is yes, be honest, brief and avoid saying negative things about the people or organization involved.</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 name="Shape 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1" y="6096000"/>
            <a:ext cx="9144002" cy="0"/>
          </a:xfrm>
          <a:prstGeom prst="line">
            <a:avLst/>
          </a:prstGeom>
          <a:ln w="76200">
            <a:solidFill/>
            <a:round/>
          </a:ln>
        </p:spPr>
        <p:txBody>
          <a:bodyPr lIns="0" tIns="0" rIns="0" bIns="0"/>
          <a:lstStyle/>
          <a:p>
            <a:pPr lvl="0" defTabSz="457200">
              <a:defRPr sz="1200">
                <a:latin typeface="+mn-lt"/>
                <a:ea typeface="+mn-ea"/>
                <a:cs typeface="+mn-cs"/>
                <a:sym typeface="Helvetica"/>
              </a:defRPr>
            </a:pPr>
          </a:p>
        </p:txBody>
      </p:sp>
      <p:pic>
        <p:nvPicPr>
          <p:cNvPr id="3" name="iStock_000005300618XSmall%20-%20target.jpg" descr="iStock_000005300618XSmall%20-%20target"/>
          <p:cNvPicPr/>
          <p:nvPr/>
        </p:nvPicPr>
        <p:blipFill>
          <a:blip r:embed="rId2">
            <a:extLst/>
          </a:blip>
          <a:stretch>
            <a:fillRect/>
          </a:stretch>
        </p:blipFill>
        <p:spPr>
          <a:xfrm>
            <a:off x="7696200" y="5181600"/>
            <a:ext cx="952500" cy="863600"/>
          </a:xfrm>
          <a:prstGeom prst="rect">
            <a:avLst/>
          </a:prstGeom>
          <a:ln w="12700">
            <a:miter lim="400000"/>
          </a:ln>
        </p:spPr>
      </p:pic>
      <p:sp>
        <p:nvSpPr>
          <p:cNvPr id="4" name="Shape 4"/>
          <p:cNvSpPr/>
          <p:nvPr>
            <p:ph type="sldNum" sz="quarter" idx="2"/>
          </p:nvPr>
        </p:nvSpPr>
        <p:spPr>
          <a:xfrm>
            <a:off x="6553200" y="6245225"/>
            <a:ext cx="2133600" cy="288824"/>
          </a:xfrm>
          <a:prstGeom prst="rect">
            <a:avLst/>
          </a:prstGeom>
          <a:ln w="12700">
            <a:miter lim="400000"/>
          </a:ln>
        </p:spPr>
        <p:txBody>
          <a:bodyPr lIns="45719" rIns="45719">
            <a:spAutoFit/>
          </a:bodyPr>
          <a:lstStyle>
            <a:lvl1pPr algn="r">
              <a:defRPr sz="1400"/>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Lst>
  <p:transition spd="med" advClick="1"/>
  <p:txStyles>
    <p:titleStyle>
      <a:lvl1pPr algn="ctr">
        <a:defRPr sz="4400">
          <a:latin typeface="Arial"/>
          <a:ea typeface="Arial"/>
          <a:cs typeface="Arial"/>
          <a:sym typeface="Arial"/>
        </a:defRPr>
      </a:lvl1pPr>
      <a:lvl2pPr algn="ctr">
        <a:defRPr sz="4400">
          <a:latin typeface="Arial"/>
          <a:ea typeface="Arial"/>
          <a:cs typeface="Arial"/>
          <a:sym typeface="Arial"/>
        </a:defRPr>
      </a:lvl2pPr>
      <a:lvl3pPr algn="ctr">
        <a:defRPr sz="4400">
          <a:latin typeface="Arial"/>
          <a:ea typeface="Arial"/>
          <a:cs typeface="Arial"/>
          <a:sym typeface="Arial"/>
        </a:defRPr>
      </a:lvl3pPr>
      <a:lvl4pPr algn="ctr">
        <a:defRPr sz="4400">
          <a:latin typeface="Arial"/>
          <a:ea typeface="Arial"/>
          <a:cs typeface="Arial"/>
          <a:sym typeface="Arial"/>
        </a:defRPr>
      </a:lvl4pPr>
      <a:lvl5pPr algn="ctr">
        <a:defRPr sz="4400">
          <a:latin typeface="Arial"/>
          <a:ea typeface="Arial"/>
          <a:cs typeface="Arial"/>
          <a:sym typeface="Arial"/>
        </a:defRPr>
      </a:lvl5pPr>
      <a:lvl6pPr indent="457200" algn="ctr">
        <a:defRPr sz="4400">
          <a:latin typeface="Arial"/>
          <a:ea typeface="Arial"/>
          <a:cs typeface="Arial"/>
          <a:sym typeface="Arial"/>
        </a:defRPr>
      </a:lvl6pPr>
      <a:lvl7pPr indent="914400" algn="ctr">
        <a:defRPr sz="4400">
          <a:latin typeface="Arial"/>
          <a:ea typeface="Arial"/>
          <a:cs typeface="Arial"/>
          <a:sym typeface="Arial"/>
        </a:defRPr>
      </a:lvl7pPr>
      <a:lvl8pPr indent="1371600" algn="ctr">
        <a:defRPr sz="4400">
          <a:latin typeface="Arial"/>
          <a:ea typeface="Arial"/>
          <a:cs typeface="Arial"/>
          <a:sym typeface="Arial"/>
        </a:defRPr>
      </a:lvl8pPr>
      <a:lvl9pPr indent="1828800" algn="ctr">
        <a:defRPr sz="4400">
          <a:latin typeface="Arial"/>
          <a:ea typeface="Arial"/>
          <a:cs typeface="Arial"/>
          <a:sym typeface="Arial"/>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219200" indent="-304800">
        <a:spcBef>
          <a:spcPts val="700"/>
        </a:spcBef>
        <a:buSzPct val="100000"/>
        <a:buChar char="•"/>
        <a:defRPr sz="3200">
          <a:latin typeface="Arial"/>
          <a:ea typeface="Arial"/>
          <a:cs typeface="Arial"/>
          <a:sym typeface="Arial"/>
        </a:defRPr>
      </a:lvl3pPr>
      <a:lvl4pPr marL="1737360" indent="-365760">
        <a:spcBef>
          <a:spcPts val="700"/>
        </a:spcBef>
        <a:buSzPct val="100000"/>
        <a:buChar char="–"/>
        <a:defRPr sz="3200">
          <a:latin typeface="Arial"/>
          <a:ea typeface="Arial"/>
          <a:cs typeface="Arial"/>
          <a:sym typeface="Arial"/>
        </a:defRPr>
      </a:lvl4pPr>
      <a:lvl5pPr marL="2235200" indent="-406400">
        <a:spcBef>
          <a:spcPts val="700"/>
        </a:spcBef>
        <a:buSzPct val="100000"/>
        <a:buChar char="»"/>
        <a:defRPr sz="3200">
          <a:latin typeface="Arial"/>
          <a:ea typeface="Arial"/>
          <a:cs typeface="Arial"/>
          <a:sym typeface="Arial"/>
        </a:defRPr>
      </a:lvl5pPr>
      <a:lvl6pPr marL="2692400" indent="-406400">
        <a:spcBef>
          <a:spcPts val="700"/>
        </a:spcBef>
        <a:buSzPct val="100000"/>
        <a:buChar char="•"/>
        <a:defRPr sz="3200">
          <a:latin typeface="Arial"/>
          <a:ea typeface="Arial"/>
          <a:cs typeface="Arial"/>
          <a:sym typeface="Arial"/>
        </a:defRPr>
      </a:lvl6pPr>
      <a:lvl7pPr marL="3149600" indent="-406400">
        <a:spcBef>
          <a:spcPts val="700"/>
        </a:spcBef>
        <a:buSzPct val="100000"/>
        <a:buChar char="•"/>
        <a:defRPr sz="3200">
          <a:latin typeface="Arial"/>
          <a:ea typeface="Arial"/>
          <a:cs typeface="Arial"/>
          <a:sym typeface="Arial"/>
        </a:defRPr>
      </a:lvl7pPr>
      <a:lvl8pPr marL="3606800" indent="-406400">
        <a:spcBef>
          <a:spcPts val="700"/>
        </a:spcBef>
        <a:buSzPct val="100000"/>
        <a:buChar char="•"/>
        <a:defRPr sz="3200">
          <a:latin typeface="Arial"/>
          <a:ea typeface="Arial"/>
          <a:cs typeface="Arial"/>
          <a:sym typeface="Arial"/>
        </a:defRPr>
      </a:lvl8pPr>
      <a:lvl9pPr marL="4064000" indent="-406400">
        <a:spcBef>
          <a:spcPts val="700"/>
        </a:spcBef>
        <a:buSzPct val="100000"/>
        <a:buChar char="•"/>
        <a:defRPr sz="3200">
          <a:latin typeface="Arial"/>
          <a:ea typeface="Arial"/>
          <a:cs typeface="Arial"/>
          <a:sym typeface="Arial"/>
        </a:defRPr>
      </a:lvl9pPr>
    </p:bodyStyle>
    <p:otherStyle>
      <a:lvl1pPr algn="r">
        <a:defRPr sz="1400">
          <a:solidFill>
            <a:schemeClr val="tx1"/>
          </a:solidFill>
          <a:latin typeface="+mn-lt"/>
          <a:ea typeface="+mn-ea"/>
          <a:cs typeface="+mn-cs"/>
          <a:sym typeface="Arial"/>
        </a:defRPr>
      </a:lvl1pPr>
      <a:lvl2pPr indent="457200" algn="r">
        <a:defRPr sz="1400">
          <a:solidFill>
            <a:schemeClr val="tx1"/>
          </a:solidFill>
          <a:latin typeface="+mn-lt"/>
          <a:ea typeface="+mn-ea"/>
          <a:cs typeface="+mn-cs"/>
          <a:sym typeface="Arial"/>
        </a:defRPr>
      </a:lvl2pPr>
      <a:lvl3pPr indent="914400" algn="r">
        <a:defRPr sz="1400">
          <a:solidFill>
            <a:schemeClr val="tx1"/>
          </a:solidFill>
          <a:latin typeface="+mn-lt"/>
          <a:ea typeface="+mn-ea"/>
          <a:cs typeface="+mn-cs"/>
          <a:sym typeface="Arial"/>
        </a:defRPr>
      </a:lvl3pPr>
      <a:lvl4pPr indent="1371600" algn="r">
        <a:defRPr sz="1400">
          <a:solidFill>
            <a:schemeClr val="tx1"/>
          </a:solidFill>
          <a:latin typeface="+mn-lt"/>
          <a:ea typeface="+mn-ea"/>
          <a:cs typeface="+mn-cs"/>
          <a:sym typeface="Arial"/>
        </a:defRPr>
      </a:lvl4pPr>
      <a:lvl5pPr indent="1828800" algn="r">
        <a:defRPr sz="1400">
          <a:solidFill>
            <a:schemeClr val="tx1"/>
          </a:solidFill>
          <a:latin typeface="+mn-lt"/>
          <a:ea typeface="+mn-ea"/>
          <a:cs typeface="+mn-cs"/>
          <a:sym typeface="Arial"/>
        </a:defRPr>
      </a:lvl5pPr>
      <a:lvl6pPr algn="r">
        <a:defRPr sz="1400">
          <a:solidFill>
            <a:schemeClr val="tx1"/>
          </a:solidFill>
          <a:latin typeface="+mn-lt"/>
          <a:ea typeface="+mn-ea"/>
          <a:cs typeface="+mn-cs"/>
          <a:sym typeface="Arial"/>
        </a:defRPr>
      </a:lvl6pPr>
      <a:lvl7pPr algn="r">
        <a:defRPr sz="1400">
          <a:solidFill>
            <a:schemeClr val="tx1"/>
          </a:solidFill>
          <a:latin typeface="+mn-lt"/>
          <a:ea typeface="+mn-ea"/>
          <a:cs typeface="+mn-cs"/>
          <a:sym typeface="Arial"/>
        </a:defRPr>
      </a:lvl7pPr>
      <a:lvl8pPr algn="r">
        <a:defRPr sz="1400">
          <a:solidFill>
            <a:schemeClr val="tx1"/>
          </a:solidFill>
          <a:latin typeface="+mn-lt"/>
          <a:ea typeface="+mn-ea"/>
          <a:cs typeface="+mn-cs"/>
          <a:sym typeface="Arial"/>
        </a:defRPr>
      </a:lvl8pPr>
      <a:lvl9pPr algn="r">
        <a:defRPr sz="1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wright.edu/admin/career/common/sampleinterviewquestions.pdf" TargetMode="External"/><Relationship Id="rId3" Type="http://schemas.openxmlformats.org/officeDocument/2006/relationships/hyperlink" Target="http://www.eveandersson.com/general-comments/attachment/1565/50interviewqas.pdf"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 name="Shape 10"/>
          <p:cNvSpPr/>
          <p:nvPr/>
        </p:nvSpPr>
        <p:spPr>
          <a:xfrm>
            <a:off x="3124200" y="6245225"/>
            <a:ext cx="28956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pPr lvl="0">
              <a:defRPr sz="1800"/>
            </a:pPr>
            <a:r>
              <a:rPr sz="1400"/>
              <a:t>FinanceInTheClassroom.org</a:t>
            </a:r>
          </a:p>
        </p:txBody>
      </p:sp>
      <p:sp>
        <p:nvSpPr>
          <p:cNvPr id="11" name="Shape 11"/>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Practice Interview Questions</a:t>
            </a:r>
          </a:p>
        </p:txBody>
      </p:sp>
      <p:sp>
        <p:nvSpPr>
          <p:cNvPr id="12" name="Shape 12"/>
          <p:cNvSpPr/>
          <p:nvPr>
            <p:ph type="body" idx="4294967295"/>
          </p:nvPr>
        </p:nvSpPr>
        <p:spPr>
          <a:xfrm>
            <a:off x="457200" y="1600200"/>
            <a:ext cx="8229600" cy="4525963"/>
          </a:xfrm>
          <a:prstGeom prst="rect">
            <a:avLst/>
          </a:prstGeom>
          <a:ln w="12700">
            <a:miter lim="400000"/>
          </a:ln>
        </p:spPr>
        <p:txBody>
          <a:bodyPr lIns="0" tIns="0" rIns="0" bIns="0">
            <a:normAutofit fontScale="100000" lnSpcReduction="0"/>
          </a:bodyPr>
          <a:lstStyle/>
          <a:p>
            <a:pPr lvl="0">
              <a:buChar char="•"/>
            </a:pPr>
          </a:p>
        </p:txBody>
      </p:sp>
      <p:pic>
        <p:nvPicPr>
          <p:cNvPr id="13" name="iStock_000005300618XSmall%20-%20target.jpeg" descr="iStock_000005300618XSmall%20-%20target"/>
          <p:cNvPicPr/>
          <p:nvPr/>
        </p:nvPicPr>
        <p:blipFill>
          <a:blip r:embed="rId2">
            <a:extLst/>
          </a:blip>
          <a:srcRect l="0" t="2922" r="0" b="5023"/>
          <a:stretch>
            <a:fillRect/>
          </a:stretch>
        </p:blipFill>
        <p:spPr>
          <a:xfrm>
            <a:off x="1905000" y="1219199"/>
            <a:ext cx="5753100" cy="4800602"/>
          </a:xfrm>
          <a:prstGeom prst="rect">
            <a:avLst/>
          </a:prstGeom>
          <a:ln w="12700">
            <a:miter lim="400000"/>
          </a:ln>
        </p:spPr>
      </p:pic>
      <p:sp>
        <p:nvSpPr>
          <p:cNvPr id="14" name="Shape 14"/>
          <p:cNvSpPr/>
          <p:nvPr/>
        </p:nvSpPr>
        <p:spPr>
          <a:xfrm>
            <a:off x="7696200" y="5105400"/>
            <a:ext cx="1219200" cy="914400"/>
          </a:xfrm>
          <a:prstGeom prst="rect">
            <a:avLst/>
          </a:prstGeom>
          <a:solidFill>
            <a:srgbClr val="FFFFFF"/>
          </a:solidFill>
          <a:ln w="12700">
            <a:miter lim="400000"/>
          </a:ln>
        </p:spPr>
        <p:txBody>
          <a:bodyPr lIns="0" tIns="0" rIns="0" bIns="0" anchor="ctr"/>
          <a:lstStyle/>
          <a:p>
            <a:pPr lvl="0"/>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nvSpPr>
        <p:spPr>
          <a:xfrm>
            <a:off x="3124200" y="6245225"/>
            <a:ext cx="28956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pPr lvl="0">
              <a:defRPr sz="1800"/>
            </a:pPr>
            <a:r>
              <a:rPr sz="1400"/>
              <a:t>FinanceInTheClassroom.org</a:t>
            </a:r>
          </a:p>
        </p:txBody>
      </p:sp>
      <p:sp>
        <p:nvSpPr>
          <p:cNvPr id="59" name="Shape 59"/>
          <p:cNvSpPr/>
          <p:nvPr/>
        </p:nvSpPr>
        <p:spPr>
          <a:xfrm>
            <a:off x="685800" y="1067936"/>
            <a:ext cx="7772400" cy="394107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8800"/>
            </a:lvl1pPr>
          </a:lstStyle>
          <a:p>
            <a:pPr lvl="0">
              <a:defRPr sz="1800"/>
            </a:pPr>
            <a:r>
              <a:rPr sz="8800"/>
              <a:t>Have you ever been asked to leave a job?</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nvSpPr>
        <p:spPr>
          <a:xfrm>
            <a:off x="3124200" y="6245225"/>
            <a:ext cx="28956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pPr lvl="0">
              <a:defRPr sz="1800"/>
            </a:pPr>
            <a:r>
              <a:rPr sz="1400"/>
              <a:t>FinanceInTheClassroom.org</a:t>
            </a:r>
          </a:p>
        </p:txBody>
      </p:sp>
      <p:sp>
        <p:nvSpPr>
          <p:cNvPr id="64" name="Shape 64"/>
          <p:cNvSpPr/>
          <p:nvPr/>
        </p:nvSpPr>
        <p:spPr>
          <a:xfrm>
            <a:off x="685800" y="1086986"/>
            <a:ext cx="7772400" cy="394107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r>
              <a:rPr sz="8800"/>
              <a:t>What irritates you about</a:t>
            </a:r>
            <a:br>
              <a:rPr sz="8800"/>
            </a:br>
            <a:r>
              <a:rPr sz="8800"/>
              <a:t>co-workers?</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nvSpPr>
        <p:spPr>
          <a:xfrm>
            <a:off x="3124200" y="6245225"/>
            <a:ext cx="28956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pPr lvl="0">
              <a:defRPr sz="1800"/>
            </a:pPr>
            <a:r>
              <a:rPr sz="1400"/>
              <a:t>FinanceInTheClassroom.org</a:t>
            </a:r>
          </a:p>
        </p:txBody>
      </p:sp>
      <p:sp>
        <p:nvSpPr>
          <p:cNvPr id="69" name="Shape 69"/>
          <p:cNvSpPr/>
          <p:nvPr/>
        </p:nvSpPr>
        <p:spPr>
          <a:xfrm>
            <a:off x="685800" y="1086986"/>
            <a:ext cx="7772400" cy="394107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8800"/>
            </a:lvl1pPr>
          </a:lstStyle>
          <a:p>
            <a:pPr lvl="0">
              <a:defRPr sz="1800"/>
            </a:pPr>
            <a:r>
              <a:rPr sz="8800"/>
              <a:t>What is your greatest strength?</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nvSpPr>
        <p:spPr>
          <a:xfrm>
            <a:off x="3124200" y="6245225"/>
            <a:ext cx="28956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pPr lvl="0">
              <a:defRPr sz="1800"/>
            </a:pPr>
            <a:r>
              <a:rPr sz="1400"/>
              <a:t>FinanceInTheClassroom.org</a:t>
            </a:r>
          </a:p>
        </p:txBody>
      </p:sp>
      <p:sp>
        <p:nvSpPr>
          <p:cNvPr id="74" name="Shape 74"/>
          <p:cNvSpPr/>
          <p:nvPr/>
        </p:nvSpPr>
        <p:spPr>
          <a:xfrm>
            <a:off x="685800" y="1086986"/>
            <a:ext cx="7772400" cy="394107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8800"/>
            </a:lvl1pPr>
          </a:lstStyle>
          <a:p>
            <a:pPr lvl="0">
              <a:defRPr sz="1800"/>
            </a:pPr>
            <a:r>
              <a:rPr sz="8800"/>
              <a:t>Tell me about your dream job.</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nvSpPr>
        <p:spPr>
          <a:xfrm>
            <a:off x="3124200" y="6245225"/>
            <a:ext cx="28956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pPr lvl="0">
              <a:defRPr sz="1800"/>
            </a:pPr>
            <a:r>
              <a:rPr sz="1400"/>
              <a:t>FinanceInTheClassroom.org</a:t>
            </a:r>
          </a:p>
        </p:txBody>
      </p:sp>
      <p:sp>
        <p:nvSpPr>
          <p:cNvPr id="79" name="Shape 79"/>
          <p:cNvSpPr/>
          <p:nvPr/>
        </p:nvSpPr>
        <p:spPr>
          <a:xfrm>
            <a:off x="685800" y="439286"/>
            <a:ext cx="7772400" cy="523647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8800"/>
            </a:lvl1pPr>
          </a:lstStyle>
          <a:p>
            <a:pPr lvl="0">
              <a:defRPr sz="1800"/>
            </a:pPr>
            <a:r>
              <a:rPr sz="8800"/>
              <a:t>Why do you think you would do well at this job?</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 name="Shape 83"/>
          <p:cNvSpPr/>
          <p:nvPr/>
        </p:nvSpPr>
        <p:spPr>
          <a:xfrm>
            <a:off x="3124200" y="6245225"/>
            <a:ext cx="28956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pPr lvl="0">
              <a:defRPr sz="1800"/>
            </a:pPr>
            <a:r>
              <a:rPr sz="1400"/>
              <a:t>FinanceInTheClassroom.org</a:t>
            </a:r>
          </a:p>
        </p:txBody>
      </p:sp>
      <p:sp>
        <p:nvSpPr>
          <p:cNvPr id="84" name="Shape 84"/>
          <p:cNvSpPr/>
          <p:nvPr/>
        </p:nvSpPr>
        <p:spPr>
          <a:xfrm>
            <a:off x="685800" y="1086986"/>
            <a:ext cx="7772400" cy="394107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8800"/>
            </a:lvl1pPr>
          </a:lstStyle>
          <a:p>
            <a:pPr lvl="0">
              <a:defRPr sz="1800"/>
            </a:pPr>
            <a:r>
              <a:rPr sz="8800"/>
              <a:t>Do you have any questions for me?</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 name="Shape 88"/>
          <p:cNvSpPr/>
          <p:nvPr/>
        </p:nvSpPr>
        <p:spPr>
          <a:xfrm>
            <a:off x="3124200" y="6245225"/>
            <a:ext cx="28956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pPr lvl="0">
              <a:defRPr sz="1800"/>
            </a:pPr>
            <a:r>
              <a:rPr sz="1400"/>
              <a:t>FinanceInTheClassroom.org</a:t>
            </a:r>
          </a:p>
        </p:txBody>
      </p:sp>
      <p:sp>
        <p:nvSpPr>
          <p:cNvPr id="89" name="Shape 89"/>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defRPr sz="4000">
                <a:solidFill>
                  <a:srgbClr val="FF0000"/>
                </a:solidFill>
              </a:defRPr>
            </a:lvl1pPr>
          </a:lstStyle>
          <a:p>
            <a:pPr lvl="0">
              <a:defRPr sz="1800">
                <a:solidFill>
                  <a:srgbClr val="000000"/>
                </a:solidFill>
              </a:defRPr>
            </a:pPr>
            <a:r>
              <a:rPr sz="4000">
                <a:solidFill>
                  <a:srgbClr val="FF0000"/>
                </a:solidFill>
              </a:rPr>
              <a:t>Other Sample Interview Questions</a:t>
            </a:r>
          </a:p>
        </p:txBody>
      </p:sp>
      <p:sp>
        <p:nvSpPr>
          <p:cNvPr id="90" name="Shape 90"/>
          <p:cNvSpPr/>
          <p:nvPr>
            <p:ph type="body" idx="4294967295"/>
          </p:nvPr>
        </p:nvSpPr>
        <p:spPr>
          <a:xfrm>
            <a:off x="533400" y="12954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Char char="•"/>
              <a:defRPr sz="1800"/>
            </a:pPr>
            <a:r>
              <a:rPr sz="3200"/>
              <a:t>How would you describe yourself?</a:t>
            </a:r>
            <a:endParaRPr sz="3200"/>
          </a:p>
          <a:p>
            <a:pPr lvl="0">
              <a:buChar char="•"/>
              <a:defRPr sz="1800"/>
            </a:pPr>
            <a:r>
              <a:rPr sz="3200"/>
              <a:t>What motivates you to do a good job?</a:t>
            </a:r>
            <a:endParaRPr sz="3200"/>
          </a:p>
          <a:p>
            <a:pPr lvl="0">
              <a:buChar char="•"/>
              <a:defRPr sz="1800"/>
            </a:pPr>
            <a:r>
              <a:rPr sz="3200"/>
              <a:t>Give me an example of an important goal that you set in the past and tell me about your success in reaching it.</a:t>
            </a:r>
            <a:endParaRPr sz="3200"/>
          </a:p>
          <a:p>
            <a:pPr lvl="0">
              <a:buChar char="•"/>
              <a:defRPr sz="1800"/>
            </a:pPr>
            <a:r>
              <a:rPr sz="3200"/>
              <a:t>What do you consider to be your greatest weaknesses?</a:t>
            </a:r>
            <a:endParaRPr sz="3200"/>
          </a:p>
          <a:p>
            <a:pPr lvl="0">
              <a:buChar char="•"/>
              <a:defRPr sz="1800"/>
            </a:pPr>
            <a:r>
              <a:rPr sz="3200"/>
              <a:t>What is the last book you read?</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nvSpPr>
        <p:spPr>
          <a:xfrm>
            <a:off x="3124200" y="6245225"/>
            <a:ext cx="28956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pPr lvl="0">
              <a:defRPr sz="1800"/>
            </a:pPr>
            <a:r>
              <a:rPr sz="1400"/>
              <a:t>FinanceInTheClassroom.org</a:t>
            </a:r>
          </a:p>
        </p:txBody>
      </p:sp>
      <p:sp>
        <p:nvSpPr>
          <p:cNvPr id="93" name="Shape 93"/>
          <p:cNvSpPr/>
          <p:nvPr>
            <p:ph type="title" idx="4294967295"/>
          </p:nvPr>
        </p:nvSpPr>
        <p:spPr>
          <a:xfrm>
            <a:off x="457200" y="274637"/>
            <a:ext cx="8229600" cy="11430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4400"/>
              <a:t>Sources</a:t>
            </a:r>
          </a:p>
        </p:txBody>
      </p:sp>
      <p:sp>
        <p:nvSpPr>
          <p:cNvPr id="94" name="Shape 94"/>
          <p:cNvSpPr/>
          <p:nvPr>
            <p:ph type="body" idx="4294967295"/>
          </p:nvPr>
        </p:nvSpPr>
        <p:spPr>
          <a:xfrm>
            <a:off x="457200" y="1219200"/>
            <a:ext cx="8229600" cy="4525963"/>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buSzTx/>
              <a:buNone/>
              <a:defRPr sz="1800"/>
            </a:pPr>
            <a:endParaRPr sz="3200"/>
          </a:p>
          <a:p>
            <a:pPr lvl="0">
              <a:buSzTx/>
              <a:buNone/>
              <a:defRPr sz="1800"/>
            </a:pPr>
            <a:r>
              <a:rPr sz="3200"/>
              <a:t>Sample questions:  </a:t>
            </a:r>
            <a:r>
              <a:rPr sz="3200" u="sng">
                <a:solidFill>
                  <a:srgbClr val="009999"/>
                </a:solidFill>
                <a:uFill>
                  <a:solidFill>
                    <a:srgbClr val="009999"/>
                  </a:solidFill>
                </a:uFill>
                <a:hlinkClick r:id="rId2" invalidUrl="" action="" tgtFrame="" tooltip="" history="1" highlightClick="0" endSnd="0"/>
              </a:rPr>
              <a:t>http://www.wright.edu/admin/career/common/sampleinterviewquestions.pdf</a:t>
            </a:r>
            <a:endParaRPr sz="3200"/>
          </a:p>
          <a:p>
            <a:pPr lvl="0">
              <a:buChar char="•"/>
              <a:defRPr sz="1800"/>
            </a:pPr>
            <a:r>
              <a:rPr sz="3200"/>
              <a:t>Sample questions:  </a:t>
            </a:r>
            <a:r>
              <a:rPr sz="3200" u="sng">
                <a:solidFill>
                  <a:srgbClr val="009999"/>
                </a:solidFill>
                <a:uFill>
                  <a:solidFill>
                    <a:srgbClr val="009999"/>
                  </a:solidFill>
                </a:uFill>
                <a:hlinkClick r:id="rId3" invalidUrl="" action="" tgtFrame="" tooltip="" history="1" highlightClick="0" endSnd="0"/>
              </a:rPr>
              <a:t>http://www.eveandersson.com/general-comments/attachment/1565/50interviewqas.pdf</a:t>
            </a:r>
            <a:r>
              <a:rPr sz="3200"/>
              <a:t> </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 name="Shape 16"/>
          <p:cNvSpPr/>
          <p:nvPr/>
        </p:nvSpPr>
        <p:spPr>
          <a:xfrm>
            <a:off x="3124200" y="6245225"/>
            <a:ext cx="28956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pPr lvl="0">
              <a:defRPr sz="1800"/>
            </a:pPr>
            <a:r>
              <a:rPr sz="1400"/>
              <a:t>FinanceInTheClassroom.org</a:t>
            </a:r>
          </a:p>
        </p:txBody>
      </p:sp>
      <p:sp>
        <p:nvSpPr>
          <p:cNvPr id="17" name="Shape 17"/>
          <p:cNvSpPr/>
          <p:nvPr>
            <p:ph type="title" idx="4294967295"/>
          </p:nvPr>
        </p:nvSpPr>
        <p:spPr>
          <a:xfrm>
            <a:off x="685800" y="1733550"/>
            <a:ext cx="7772400" cy="260985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defTabSz="905255">
              <a:defRPr sz="8712"/>
            </a:lvl1pPr>
          </a:lstStyle>
          <a:p>
            <a:pPr lvl="0">
              <a:defRPr sz="1800"/>
            </a:pPr>
            <a:r>
              <a:rPr sz="8712"/>
              <a:t>Tell me about yourself.</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 name="Shape 21"/>
          <p:cNvSpPr/>
          <p:nvPr/>
        </p:nvSpPr>
        <p:spPr>
          <a:xfrm>
            <a:off x="3124200" y="6245225"/>
            <a:ext cx="28956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pPr lvl="0">
              <a:defRPr sz="1800"/>
            </a:pPr>
            <a:r>
              <a:rPr sz="1400"/>
              <a:t>FinanceInTheClassroom.org</a:t>
            </a:r>
          </a:p>
        </p:txBody>
      </p:sp>
      <p:sp>
        <p:nvSpPr>
          <p:cNvPr id="22" name="Shape 22"/>
          <p:cNvSpPr/>
          <p:nvPr>
            <p:ph type="title" idx="4294967295"/>
          </p:nvPr>
        </p:nvSpPr>
        <p:spPr>
          <a:xfrm>
            <a:off x="457200" y="274637"/>
            <a:ext cx="8229600" cy="1143001"/>
          </a:xfrm>
          <a:prstGeom prst="rect">
            <a:avLst/>
          </a:prstGeom>
          <a:ln w="12700">
            <a:miter lim="400000"/>
          </a:ln>
        </p:spPr>
        <p:txBody>
          <a:bodyPr lIns="0" tIns="0" rIns="0" bIns="0" anchor="ctr">
            <a:normAutofit fontScale="100000" lnSpcReduction="0"/>
          </a:bodyPr>
          <a:lstStyle/>
          <a:p>
            <a:pPr lvl="0"/>
          </a:p>
        </p:txBody>
      </p:sp>
      <p:sp>
        <p:nvSpPr>
          <p:cNvPr id="23" name="Shape 23"/>
          <p:cNvSpPr/>
          <p:nvPr>
            <p:ph type="body" idx="4294967295"/>
          </p:nvPr>
        </p:nvSpPr>
        <p:spPr>
          <a:xfrm>
            <a:off x="457200" y="1600200"/>
            <a:ext cx="8229600" cy="4525963"/>
          </a:xfrm>
          <a:prstGeom prst="rect">
            <a:avLst/>
          </a:prstGeom>
          <a:ln w="12700">
            <a:miter lim="400000"/>
          </a:ln>
        </p:spPr>
        <p:txBody>
          <a:bodyPr lIns="0" tIns="0" rIns="0" bIns="0">
            <a:normAutofit fontScale="100000" lnSpcReduction="0"/>
          </a:bodyPr>
          <a:lstStyle/>
          <a:p>
            <a:pPr lvl="0">
              <a:buChar char="•"/>
            </a:pPr>
          </a:p>
        </p:txBody>
      </p:sp>
      <p:pic>
        <p:nvPicPr>
          <p:cNvPr id="24" name="image.png"/>
          <p:cNvPicPr/>
          <p:nvPr/>
        </p:nvPicPr>
        <p:blipFill>
          <a:blip r:embed="rId3">
            <a:extLst/>
          </a:blip>
          <a:srcRect l="30476" t="26380" r="32380" b="41618"/>
          <a:stretch>
            <a:fillRect/>
          </a:stretch>
        </p:blipFill>
        <p:spPr>
          <a:xfrm>
            <a:off x="1447799" y="1828799"/>
            <a:ext cx="5943602" cy="3200402"/>
          </a:xfrm>
          <a:prstGeom prst="rect">
            <a:avLst/>
          </a:prstGeom>
          <a:ln w="38100">
            <a:solidFill/>
            <a:round/>
          </a:ln>
        </p:spPr>
      </p:pic>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 name="Shape 28"/>
          <p:cNvSpPr/>
          <p:nvPr/>
        </p:nvSpPr>
        <p:spPr>
          <a:xfrm>
            <a:off x="3124200" y="6245225"/>
            <a:ext cx="28956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pPr lvl="0">
              <a:defRPr sz="1800"/>
            </a:pPr>
            <a:r>
              <a:rPr sz="1400"/>
              <a:t>FinanceInTheClassroom.org</a:t>
            </a:r>
          </a:p>
        </p:txBody>
      </p:sp>
      <p:sp>
        <p:nvSpPr>
          <p:cNvPr id="29" name="Shape 29"/>
          <p:cNvSpPr/>
          <p:nvPr/>
        </p:nvSpPr>
        <p:spPr>
          <a:xfrm>
            <a:off x="685800" y="1067936"/>
            <a:ext cx="7772400" cy="394107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8800"/>
            </a:lvl1pPr>
          </a:lstStyle>
          <a:p>
            <a:pPr lvl="0">
              <a:defRPr sz="1800"/>
            </a:pPr>
            <a:r>
              <a:rPr sz="8800"/>
              <a:t>Why did you leave your last job?</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 name="Shape 33"/>
          <p:cNvSpPr/>
          <p:nvPr/>
        </p:nvSpPr>
        <p:spPr>
          <a:xfrm>
            <a:off x="3124200" y="6245225"/>
            <a:ext cx="28956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pPr lvl="0">
              <a:defRPr sz="1800"/>
            </a:pPr>
            <a:r>
              <a:rPr sz="1400"/>
              <a:t>FinanceInTheClassroom.org</a:t>
            </a:r>
          </a:p>
        </p:txBody>
      </p:sp>
      <p:sp>
        <p:nvSpPr>
          <p:cNvPr id="34" name="Shape 34"/>
          <p:cNvSpPr/>
          <p:nvPr/>
        </p:nvSpPr>
        <p:spPr>
          <a:xfrm>
            <a:off x="685800" y="420236"/>
            <a:ext cx="7772400" cy="523647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8800"/>
            </a:lvl1pPr>
          </a:lstStyle>
          <a:p>
            <a:pPr lvl="0">
              <a:defRPr sz="1800"/>
            </a:pPr>
            <a:r>
              <a:rPr sz="8800"/>
              <a:t>What experience do you have in this field?</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nvSpPr>
        <p:spPr>
          <a:xfrm>
            <a:off x="3124200" y="6245225"/>
            <a:ext cx="28956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pPr lvl="0">
              <a:defRPr sz="1800"/>
            </a:pPr>
            <a:r>
              <a:rPr sz="1400"/>
              <a:t>FinanceInTheClassroom.org</a:t>
            </a:r>
          </a:p>
        </p:txBody>
      </p:sp>
      <p:sp>
        <p:nvSpPr>
          <p:cNvPr id="39" name="Shape 39"/>
          <p:cNvSpPr/>
          <p:nvPr/>
        </p:nvSpPr>
        <p:spPr>
          <a:xfrm>
            <a:off x="381000" y="420236"/>
            <a:ext cx="8534400" cy="523647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8800"/>
            </a:lvl1pPr>
          </a:lstStyle>
          <a:p>
            <a:pPr lvl="0">
              <a:defRPr sz="1800"/>
            </a:pPr>
            <a:r>
              <a:rPr sz="8800"/>
              <a:t>Do you consider yourself successful? Why?</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nvSpPr>
        <p:spPr>
          <a:xfrm>
            <a:off x="3124200" y="6245225"/>
            <a:ext cx="28956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pPr lvl="0">
              <a:defRPr sz="1800"/>
            </a:pPr>
            <a:r>
              <a:rPr sz="1400"/>
              <a:t>FinanceInTheClassroom.org</a:t>
            </a:r>
          </a:p>
        </p:txBody>
      </p:sp>
      <p:sp>
        <p:nvSpPr>
          <p:cNvPr id="44" name="Shape 44"/>
          <p:cNvSpPr/>
          <p:nvPr/>
        </p:nvSpPr>
        <p:spPr>
          <a:xfrm>
            <a:off x="685800" y="1067936"/>
            <a:ext cx="7772400" cy="394107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8800"/>
            </a:lvl1pPr>
          </a:lstStyle>
          <a:p>
            <a:pPr lvl="0">
              <a:defRPr sz="1800"/>
            </a:pPr>
            <a:r>
              <a:rPr sz="8800"/>
              <a:t>What do you expect to be paid?</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nvSpPr>
        <p:spPr>
          <a:xfrm>
            <a:off x="3124200" y="6245225"/>
            <a:ext cx="28956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pPr lvl="0">
              <a:defRPr sz="1800"/>
            </a:pPr>
            <a:r>
              <a:rPr sz="1400"/>
              <a:t>FinanceInTheClassroom.org</a:t>
            </a:r>
          </a:p>
        </p:txBody>
      </p:sp>
      <p:sp>
        <p:nvSpPr>
          <p:cNvPr id="49" name="Shape 49"/>
          <p:cNvSpPr/>
          <p:nvPr/>
        </p:nvSpPr>
        <p:spPr>
          <a:xfrm>
            <a:off x="685800" y="1715636"/>
            <a:ext cx="7772400" cy="264567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8800"/>
            </a:lvl1pPr>
          </a:lstStyle>
          <a:p>
            <a:pPr lvl="0">
              <a:defRPr sz="1800"/>
            </a:pPr>
            <a:r>
              <a:rPr sz="8800"/>
              <a:t>Are you a team player?</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nvSpPr>
        <p:spPr>
          <a:xfrm>
            <a:off x="3124200" y="6245225"/>
            <a:ext cx="2895600" cy="2888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pPr lvl="0">
              <a:defRPr sz="1800"/>
            </a:pPr>
            <a:r>
              <a:rPr sz="1400"/>
              <a:t>FinanceInTheClassroom.org</a:t>
            </a:r>
          </a:p>
        </p:txBody>
      </p:sp>
      <p:sp>
        <p:nvSpPr>
          <p:cNvPr id="54" name="Shape 54"/>
          <p:cNvSpPr/>
          <p:nvPr/>
        </p:nvSpPr>
        <p:spPr>
          <a:xfrm>
            <a:off x="685800" y="420236"/>
            <a:ext cx="7772400" cy="523647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defRPr sz="8800"/>
            </a:lvl1pPr>
          </a:lstStyle>
          <a:p>
            <a:pPr lvl="0">
              <a:defRPr sz="1800"/>
            </a:pPr>
            <a:r>
              <a:rPr sz="8800"/>
              <a:t>How long do you expect to work for us if hired?</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BBE0E3"/>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BBE0E3"/>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